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1431"/>
    <p:restoredTop sz="94698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presProps" Target="presProps.xml"  /><Relationship Id="rId18" Type="http://schemas.openxmlformats.org/officeDocument/2006/relationships/viewProps" Target="viewProps.xml"  /><Relationship Id="rId19" Type="http://schemas.openxmlformats.org/officeDocument/2006/relationships/theme" Target="theme/theme1.xml"  /><Relationship Id="rId2" Type="http://schemas.openxmlformats.org/officeDocument/2006/relationships/slide" Target="slides/slide1.xml"  /><Relationship Id="rId20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Relationship Id="rId3" Type="http://schemas.openxmlformats.org/officeDocument/2006/relationships/image" Target="../media/image1.png"  /><Relationship Id="rId4" Type="http://schemas.openxmlformats.org/officeDocument/2006/relationships/image" Target="../media/image1.png"  /><Relationship Id="rId5" Type="http://schemas.openxmlformats.org/officeDocument/2006/relationships/image" Target="../media/image2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Relationship Id="rId3" Type="http://schemas.openxmlformats.org/officeDocument/2006/relationships/image" Target="../media/image1.png"  /><Relationship Id="rId4" Type="http://schemas.openxmlformats.org/officeDocument/2006/relationships/image" Target="../media/image3.png"  /><Relationship Id="rId5" Type="http://schemas.openxmlformats.org/officeDocument/2006/relationships/image" Target="../media/image1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Relationship Id="rId3" Type="http://schemas.openxmlformats.org/officeDocument/2006/relationships/image" Target="../media/image1.png"  /><Relationship Id="rId4" Type="http://schemas.openxmlformats.org/officeDocument/2006/relationships/image" Target="../media/image1.png"  /><Relationship Id="rId5" Type="http://schemas.openxmlformats.org/officeDocument/2006/relationships/image" Target="../media/image1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Титульный слайд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" descr="빛_047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 rot="20772028">
            <a:off x="-442901" y="1256582"/>
            <a:ext cx="11663999" cy="70595"/>
          </a:xfrm>
          <a:prstGeom prst="rect">
            <a:avLst/>
          </a:prstGeom>
        </p:spPr>
      </p:pic>
      <p:pic>
        <p:nvPicPr>
          <p:cNvPr id="23" name="" descr="빛_047.png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 rot="21151832">
            <a:off x="-329165" y="711164"/>
            <a:ext cx="11663999" cy="70595"/>
          </a:xfrm>
          <a:prstGeom prst="rect">
            <a:avLst/>
          </a:prstGeom>
        </p:spPr>
      </p:pic>
      <p:pic>
        <p:nvPicPr>
          <p:cNvPr id="24" name="" descr="빛_047.png"/>
          <p:cNvPicPr>
            <a:picLocks noChangeAspect="1"/>
          </p:cNvPicPr>
          <p:nvPr/>
        </p:nvPicPr>
        <p:blipFill rotWithShape="1">
          <a:blip r:embed="rId4">
            <a:alphaModFix/>
            <a:lum/>
          </a:blip>
          <a:stretch>
            <a:fillRect/>
          </a:stretch>
        </p:blipFill>
        <p:spPr>
          <a:xfrm rot="1564970">
            <a:off x="-483601" y="5179097"/>
            <a:ext cx="9839999" cy="59553"/>
          </a:xfrm>
          <a:prstGeom prst="rect">
            <a:avLst/>
          </a:prstGeom>
        </p:spPr>
      </p:pic>
      <p:sp>
        <p:nvSpPr>
          <p:cNvPr id="13" name=""/>
          <p:cNvSpPr/>
          <p:nvPr/>
        </p:nvSpPr>
        <p:spPr>
          <a:xfrm>
            <a:off x="0" y="6553200"/>
            <a:ext cx="12191999" cy="3048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50000">
                <a:schemeClr val="accent3">
                  <a:lumMod val="50000"/>
                  <a:alpha val="54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914399" y="2369919"/>
            <a:ext cx="10363199" cy="1470025"/>
          </a:xfrm>
        </p:spPr>
        <p:txBody>
          <a:bodyPr/>
          <a:lstStyle>
            <a:lvl1pPr algn="ctr">
              <a:defRPr sz="48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1828799" y="3882808"/>
            <a:ext cx="8534399" cy="9035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подзаголовка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28-04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60FC8982-225E-4B1D-B7B0-64331949606C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pic>
        <p:nvPicPr>
          <p:cNvPr id="25" name="" descr="빛_047.png"/>
          <p:cNvPicPr>
            <a:picLocks noChangeAspect="1"/>
          </p:cNvPicPr>
          <p:nvPr/>
        </p:nvPicPr>
        <p:blipFill rotWithShape="1">
          <a:blip r:embed="rId5">
            <a:alphaModFix/>
            <a:lum/>
          </a:blip>
          <a:stretch>
            <a:fillRect/>
          </a:stretch>
        </p:blipFill>
        <p:spPr>
          <a:xfrm rot="17202870">
            <a:off x="9127235" y="4710875"/>
            <a:ext cx="4356000" cy="4686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Вставить" type="objOnly" preserve="1">
  <p:cSld name="Вставит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" descr="빛_047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 rot="20842428">
            <a:off x="-123211" y="900219"/>
            <a:ext cx="10991999" cy="66550"/>
          </a:xfrm>
          <a:prstGeom prst="rect">
            <a:avLst/>
          </a:prstGeom>
        </p:spPr>
      </p:pic>
      <p:pic>
        <p:nvPicPr>
          <p:cNvPr id="20" name="" descr="빛_047.png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 rot="3039284">
            <a:off x="-450613" y="4791838"/>
            <a:ext cx="6156000" cy="66234"/>
          </a:xfrm>
          <a:prstGeom prst="rect">
            <a:avLst/>
          </a:prstGeom>
        </p:spPr>
      </p:pic>
      <p:pic>
        <p:nvPicPr>
          <p:cNvPr id="21" name="" descr="빛_047.png"/>
          <p:cNvPicPr>
            <a:picLocks noChangeAspect="1"/>
          </p:cNvPicPr>
          <p:nvPr/>
        </p:nvPicPr>
        <p:blipFill rotWithShape="1">
          <a:blip r:embed="rId4">
            <a:alphaModFix/>
            <a:lum/>
          </a:blip>
          <a:stretch>
            <a:fillRect/>
          </a:stretch>
        </p:blipFill>
        <p:spPr>
          <a:xfrm rot="3392147">
            <a:off x="-621702" y="4655028"/>
            <a:ext cx="4860000" cy="52290"/>
          </a:xfrm>
          <a:prstGeom prst="rect">
            <a:avLst/>
          </a:prstGeom>
        </p:spPr>
      </p:pic>
      <p:pic>
        <p:nvPicPr>
          <p:cNvPr id="22" name="" descr="빛_047.png"/>
          <p:cNvPicPr>
            <a:picLocks noChangeAspect="1"/>
          </p:cNvPicPr>
          <p:nvPr/>
        </p:nvPicPr>
        <p:blipFill rotWithShape="1">
          <a:blip r:embed="rId5">
            <a:alphaModFix/>
            <a:lum/>
          </a:blip>
          <a:stretch>
            <a:fillRect/>
          </a:stretch>
        </p:blipFill>
        <p:spPr>
          <a:xfrm rot="18713382">
            <a:off x="4767973" y="4051465"/>
            <a:ext cx="7380000" cy="79403"/>
          </a:xfrm>
          <a:prstGeom prst="rect">
            <a:avLst/>
          </a:prstGeom>
        </p:spPr>
      </p:pic>
      <p:sp>
        <p:nvSpPr>
          <p:cNvPr id="15" name=""/>
          <p:cNvSpPr/>
          <p:nvPr/>
        </p:nvSpPr>
        <p:spPr>
          <a:xfrm>
            <a:off x="0" y="6643710"/>
            <a:ext cx="12191999" cy="21429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50000">
                <a:schemeClr val="accent3">
                  <a:lumMod val="50000"/>
                  <a:alpha val="54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609599" y="2590800"/>
            <a:ext cx="10972799" cy="1473176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28-04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Оглавление" type="clipArtAndTx" preserve="1">
  <p:cSld name="Оглавление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1277257" y="816429"/>
            <a:ext cx="7968343" cy="1164266"/>
          </a:xfrm>
        </p:spPr>
        <p:txBody>
          <a:bodyPr/>
          <a:lstStyle>
            <a:lvl1pPr>
              <a:defRPr sz="40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8" name=""/>
          <p:cNvSpPr>
            <a:spLocks noGrp="1"/>
          </p:cNvSpPr>
          <p:nvPr>
            <p:ph type="body" sz="quarter" idx="14"/>
          </p:nvPr>
        </p:nvSpPr>
        <p:spPr>
          <a:xfrm>
            <a:off x="1296274" y="2143125"/>
            <a:ext cx="7967999" cy="378618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Введение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1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2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3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Заключение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28-04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10096527" y="274638"/>
            <a:ext cx="1485871" cy="5851525"/>
          </a:xfrm>
        </p:spPr>
        <p:txBody>
          <a:bodyPr vert="eaVert"/>
          <a:lstStyle>
            <a:lvl1pPr>
              <a:defRPr sz="40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9296426" cy="5851525"/>
          </a:xfrm>
          <a:prstGeom prst="rect">
            <a:avLst/>
          </a:prstGeom>
        </p:spPr>
        <p:txBody>
          <a:bodyPr vert="eaVert"/>
          <a:lstStyle>
            <a:lvl1pPr>
              <a:defRPr sz="2600"/>
            </a:lvl1pPr>
            <a:lvl2pPr/>
            <a:lvl3pPr/>
            <a:lvl4pPr/>
            <a:lvl5pPr/>
            <a:lvl6pPr/>
            <a:lvl7pPr/>
            <a:lvl8pPr/>
            <a:lvl9pPr/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28-04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1214422"/>
            <a:ext cx="10972799" cy="4911741"/>
          </a:xfrm>
          <a:prstGeom prst="rect">
            <a:avLst/>
          </a:prstGeo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28-04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8" name="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9" cy="796908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28-04</a:t>
            </a:fld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Заголовок раздела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" descr="빛_047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 rot="14504779">
            <a:off x="5435554" y="3166982"/>
            <a:ext cx="8244000" cy="88733"/>
          </a:xfrm>
          <a:prstGeom prst="rect">
            <a:avLst/>
          </a:prstGeom>
        </p:spPr>
      </p:pic>
      <p:pic>
        <p:nvPicPr>
          <p:cNvPr id="20" name="" descr="빛_047.png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 rot="19193140">
            <a:off x="-1201771" y="1760770"/>
            <a:ext cx="8791733" cy="53211"/>
          </a:xfrm>
          <a:prstGeom prst="rect">
            <a:avLst/>
          </a:prstGeom>
        </p:spPr>
      </p:pic>
      <p:pic>
        <p:nvPicPr>
          <p:cNvPr id="21" name="" descr="빛_047.png"/>
          <p:cNvPicPr>
            <a:picLocks noChangeAspect="1"/>
          </p:cNvPicPr>
          <p:nvPr/>
        </p:nvPicPr>
        <p:blipFill rotWithShape="1">
          <a:blip r:embed="rId4">
            <a:alphaModFix/>
            <a:lum/>
          </a:blip>
          <a:stretch>
            <a:fillRect/>
          </a:stretch>
        </p:blipFill>
        <p:spPr>
          <a:xfrm rot="19572942">
            <a:off x="-1031974" y="1361700"/>
            <a:ext cx="7919999" cy="47933"/>
          </a:xfrm>
          <a:prstGeom prst="rect">
            <a:avLst/>
          </a:prstGeom>
        </p:spPr>
      </p:pic>
      <p:pic>
        <p:nvPicPr>
          <p:cNvPr id="23" name="" descr="빛_047.png"/>
          <p:cNvPicPr>
            <a:picLocks noChangeAspect="1"/>
          </p:cNvPicPr>
          <p:nvPr/>
        </p:nvPicPr>
        <p:blipFill rotWithShape="1">
          <a:blip r:embed="rId5">
            <a:alphaModFix/>
            <a:lum/>
          </a:blip>
          <a:stretch>
            <a:fillRect/>
          </a:stretch>
        </p:blipFill>
        <p:spPr>
          <a:xfrm rot="1285524">
            <a:off x="-325498" y="5452586"/>
            <a:ext cx="9839999" cy="59553"/>
          </a:xfrm>
          <a:prstGeom prst="rect">
            <a:avLst/>
          </a:prstGeom>
        </p:spPr>
      </p:pic>
      <p:sp>
        <p:nvSpPr>
          <p:cNvPr id="16" name=""/>
          <p:cNvSpPr/>
          <p:nvPr/>
        </p:nvSpPr>
        <p:spPr>
          <a:xfrm>
            <a:off x="0" y="6643710"/>
            <a:ext cx="12191999" cy="21429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50000">
                <a:schemeClr val="accent3">
                  <a:lumMod val="50000"/>
                  <a:alpha val="54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63083" y="4406901"/>
            <a:ext cx="10363199" cy="1093802"/>
          </a:xfrm>
        </p:spPr>
        <p:txBody>
          <a:bodyPr anchor="t"/>
          <a:lstStyle>
            <a:lvl1pPr algn="l">
              <a:defRPr sz="4800" b="0" cap="all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963083" y="3857628"/>
            <a:ext cx="10363199" cy="5492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28-04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60FC8982-225E-4B1D-B7B0-64331949606C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209676"/>
            <a:ext cx="5384799" cy="4916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209676"/>
            <a:ext cx="5384799" cy="4916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28-04</a:t>
            </a:fld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28-04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9" cy="796908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аблицы" type="tbl" preserve="1">
  <p:cSld name="Таблицы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28725"/>
            <a:ext cx="10972799" cy="4939537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Вставка таблицы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28-04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8" name="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9" cy="796908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Четыре объекта" type="fourObj" preserve="1">
  <p:cSld name="Четыре объект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7353" y="1296746"/>
            <a:ext cx="5389293" cy="2340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5353" y="1296746"/>
            <a:ext cx="5389293" cy="2340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5790" y="3886679"/>
            <a:ext cx="5389293" cy="2340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3790" y="3886679"/>
            <a:ext cx="5389293" cy="2340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11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28-04</a:t>
            </a:fld>
            <a:endParaRPr lang="ru-RU" altLang="en-US"/>
          </a:p>
        </p:txBody>
      </p:sp>
      <p:sp>
        <p:nvSpPr>
          <p:cNvPr id="12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1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17" name="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9" cy="796908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389717" y="4800600"/>
            <a:ext cx="7315199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ru-RU" altLang="en-US"/>
              <a:t>Вставка картинки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28-04</a:t>
            </a:fld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4.png"  /><Relationship Id="rId15" Type="http://schemas.openxmlformats.org/officeDocument/2006/relationships/image" Target="../media/image5.png"  /><Relationship Id="rId16" Type="http://schemas.openxmlformats.org/officeDocument/2006/relationships/image" Target="../media/image6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Све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" descr="빛_047.png"/>
          <p:cNvPicPr>
            <a:picLocks noChangeAspect="1"/>
          </p:cNvPicPr>
          <p:nvPr/>
        </p:nvPicPr>
        <p:blipFill rotWithShape="1">
          <a:blip r:embed="rId14">
            <a:alphaModFix/>
            <a:lum/>
          </a:blip>
          <a:stretch>
            <a:fillRect/>
          </a:stretch>
        </p:blipFill>
        <p:spPr>
          <a:xfrm rot="4726046">
            <a:off x="9996931" y="1641353"/>
            <a:ext cx="3456000" cy="37186"/>
          </a:xfrm>
          <a:prstGeom prst="rect">
            <a:avLst/>
          </a:prstGeom>
        </p:spPr>
      </p:pic>
      <p:pic>
        <p:nvPicPr>
          <p:cNvPr id="20" name="" descr="빛_047.png"/>
          <p:cNvPicPr>
            <a:picLocks noChangeAspect="1"/>
          </p:cNvPicPr>
          <p:nvPr/>
        </p:nvPicPr>
        <p:blipFill rotWithShape="1">
          <a:blip r:embed="rId15">
            <a:alphaModFix/>
            <a:lum/>
          </a:blip>
          <a:stretch>
            <a:fillRect/>
          </a:stretch>
        </p:blipFill>
        <p:spPr>
          <a:xfrm rot="4967770">
            <a:off x="10533041" y="1329235"/>
            <a:ext cx="2736000" cy="29437"/>
          </a:xfrm>
          <a:prstGeom prst="rect">
            <a:avLst/>
          </a:prstGeom>
        </p:spPr>
      </p:pic>
      <p:pic>
        <p:nvPicPr>
          <p:cNvPr id="18" name="" descr="빛_047.png"/>
          <p:cNvPicPr>
            <a:picLocks noChangeAspect="1"/>
          </p:cNvPicPr>
          <p:nvPr/>
        </p:nvPicPr>
        <p:blipFill rotWithShape="1">
          <a:blip r:embed="rId16">
            <a:alphaModFix/>
            <a:lum/>
          </a:blip>
          <a:stretch>
            <a:fillRect/>
          </a:stretch>
        </p:blipFill>
        <p:spPr>
          <a:xfrm rot="345495">
            <a:off x="6155214" y="263667"/>
            <a:ext cx="6335999" cy="38346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0" y="6643710"/>
            <a:ext cx="12191999" cy="21429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50000">
                <a:schemeClr val="accent3">
                  <a:lumMod val="50000"/>
                  <a:alpha val="54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9" cy="796908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17" name=""/>
          <p:cNvSpPr>
            <a:spLocks noGrp="1"/>
          </p:cNvSpPr>
          <p:nvPr>
            <p:ph type="body" idx="1"/>
          </p:nvPr>
        </p:nvSpPr>
        <p:spPr>
          <a:xfrm>
            <a:off x="609599" y="1186543"/>
            <a:ext cx="10972799" cy="4939621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28-04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4">
            <a:lumMod val="75000"/>
          </a:schemeClr>
        </a:buClr>
        <a:buSzPct val="100000"/>
        <a:buFont typeface="Wingdings"/>
        <a:buChar char="§"/>
        <a:defRPr sz="2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/>
        <a:buChar char="–"/>
        <a:defRPr sz="2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>
            <a:lumMod val="75000"/>
          </a:schemeClr>
        </a:buClr>
        <a:buFont typeface="Arial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2416175" indent="-260350" algn="l" defTabSz="914400" rtl="0" eaLnBrk="1" latinLnBrk="1" hangingPunct="1">
        <a:spcBef>
          <a:spcPct val="20000"/>
        </a:spcBef>
        <a:buClr>
          <a:schemeClr val="tx1">
            <a:lumMod val="85000"/>
          </a:schemeClr>
        </a:buClr>
        <a:buFont typeface="Lucida Sans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1300" indent="-269875" algn="l" defTabSz="914400" rtl="0" eaLnBrk="1" latinLnBrk="1" hangingPunct="1">
        <a:spcBef>
          <a:spcPct val="20000"/>
        </a:spcBef>
        <a:buClr>
          <a:schemeClr val="tx1"/>
        </a:buClr>
        <a:buFont typeface="Lucida Sans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3250" indent="-276225" algn="l" defTabSz="914400" rtl="0" eaLnBrk="1" latinLnBrk="1" hangingPunct="1">
        <a:spcBef>
          <a:spcPct val="20000"/>
        </a:spcBef>
        <a:buClr>
          <a:schemeClr val="tx1"/>
        </a:buClr>
        <a:buFont typeface="Lucida Sans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675" indent="-266700" algn="l" defTabSz="914400" rtl="0" eaLnBrk="1" latinLnBrk="1" hangingPunct="1">
        <a:spcBef>
          <a:spcPct val="20000"/>
        </a:spcBef>
        <a:buClr>
          <a:schemeClr val="tx1"/>
        </a:buClr>
        <a:buFont typeface="Lucida Sans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25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26.png"  /><Relationship Id="rId3" Type="http://schemas.openxmlformats.org/officeDocument/2006/relationships/image" Target="../media/image27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28.png"  /><Relationship Id="rId3" Type="http://schemas.openxmlformats.org/officeDocument/2006/relationships/image" Target="../media/image29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30.png"  /><Relationship Id="rId3" Type="http://schemas.openxmlformats.org/officeDocument/2006/relationships/image" Target="../media/image31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32.png"  /><Relationship Id="rId3" Type="http://schemas.openxmlformats.org/officeDocument/2006/relationships/image" Target="../media/image33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image" Target="../media/image7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2.png"  /><Relationship Id="rId3" Type="http://schemas.openxmlformats.org/officeDocument/2006/relationships/image" Target="../media/image13.png"  /><Relationship Id="rId4" Type="http://schemas.openxmlformats.org/officeDocument/2006/relationships/image" Target="../media/image1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8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9.png"  /><Relationship Id="rId3" Type="http://schemas.openxmlformats.org/officeDocument/2006/relationships/image" Target="../media/image20.png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Relationship Id="rId6" Type="http://schemas.openxmlformats.org/officeDocument/2006/relationships/image" Target="../media/image23.png"  /><Relationship Id="rId7" Type="http://schemas.openxmlformats.org/officeDocument/2006/relationships/image" Target="../media/image24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914400" y="1598930"/>
            <a:ext cx="10363199" cy="1470025"/>
          </a:xfrm>
        </p:spPr>
        <p:txBody>
          <a:bodyPr/>
          <a:lstStyle/>
          <a:p>
            <a:pPr>
              <a:defRPr/>
            </a:pPr>
            <a:r>
              <a:rPr lang="ru-RU" altLang="en-US" b="1">
                <a:ln w="25400" cap="flat" cmpd="sng" algn="ctr">
                  <a:solidFill>
                    <a:schemeClr val="accent3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3"/>
                </a:solidFill>
              </a:rPr>
              <a:t>Биохакинг</a:t>
            </a:r>
            <a:r>
              <a:rPr lang="en-US" altLang="ru-RU" b="1">
                <a:ln w="25400" cap="flat" cmpd="sng" algn="ctr">
                  <a:solidFill>
                    <a:schemeClr val="accent3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3"/>
                </a:solidFill>
              </a:rPr>
              <a:t>.</a:t>
            </a:r>
            <a:endParaRPr lang="en-US" altLang="ru-RU" b="1">
              <a:ln w="25400" cap="flat" cmpd="sng" algn="ctr">
                <a:solidFill>
                  <a:schemeClr val="accent3">
                    <a:shade val="20000"/>
                  </a:schemeClr>
                </a:solidFill>
                <a:prstDash val="solid"/>
                <a:round/>
              </a:ln>
              <a:solidFill>
                <a:schemeClr val="accent3"/>
              </a:solidFill>
            </a:endParaRPr>
          </a:p>
          <a:p>
            <a:pPr>
              <a:defRPr/>
            </a:pPr>
            <a:r>
              <a:rPr lang="ru-RU" altLang="en-US" sz="3600">
                <a:ln w="25400" cap="flat" cmpd="sng" algn="ctr">
                  <a:solidFill>
                    <a:schemeClr val="accent3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3"/>
                </a:solidFill>
              </a:rPr>
              <a:t>Как использовать свой организм на максимум</a:t>
            </a:r>
            <a:r>
              <a:rPr lang="en-US" altLang="ru-RU" sz="3600">
                <a:ln w="25400" cap="flat" cmpd="sng" algn="ctr">
                  <a:solidFill>
                    <a:schemeClr val="accent3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3"/>
                </a:solidFill>
              </a:rPr>
              <a:t>.</a:t>
            </a:r>
            <a:endParaRPr lang="en-US" altLang="ru-RU" sz="3600">
              <a:ln w="25400" cap="flat" cmpd="sng" algn="ctr">
                <a:solidFill>
                  <a:schemeClr val="accent3">
                    <a:shade val="20000"/>
                  </a:schemeClr>
                </a:solidFill>
                <a:prstDash val="solid"/>
                <a:round/>
              </a:ln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92388" y="5085207"/>
            <a:ext cx="2999612" cy="1772793"/>
          </a:xfrm>
        </p:spPr>
        <p:txBody>
          <a:bodyPr/>
          <a:lstStyle/>
          <a:p>
            <a:pPr>
              <a:defRPr/>
            </a:pPr>
            <a:r>
              <a:rPr lang="ru-RU" altLang="en-US" sz="2000"/>
              <a:t>Выполнил студент</a:t>
            </a:r>
            <a:endParaRPr lang="ru-RU" altLang="en-US" sz="2000"/>
          </a:p>
          <a:p>
            <a:pPr>
              <a:defRPr/>
            </a:pPr>
            <a:r>
              <a:rPr lang="ru-RU" altLang="en-US" sz="2000"/>
              <a:t>Группы ВСТ</a:t>
            </a:r>
            <a:r>
              <a:rPr lang="en-US" altLang="ru-RU" sz="2000"/>
              <a:t>-323</a:t>
            </a:r>
            <a:endParaRPr lang="en-US" altLang="ru-RU" sz="2000"/>
          </a:p>
          <a:p>
            <a:pPr>
              <a:defRPr/>
            </a:pPr>
            <a:r>
              <a:rPr lang="ru-RU" altLang="en-US" sz="2000"/>
              <a:t>Медведев В</a:t>
            </a:r>
            <a:r>
              <a:rPr lang="en-US" altLang="ru-RU" sz="2000"/>
              <a:t>.</a:t>
            </a:r>
            <a:r>
              <a:rPr lang="ru-RU" altLang="en-US" sz="2000"/>
              <a:t>А</a:t>
            </a:r>
            <a:r>
              <a:rPr lang="en-US" altLang="ru-RU" sz="2000"/>
              <a:t>.</a:t>
            </a:r>
            <a:endParaRPr lang="en-US" alt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0"/>
          </p:nvPr>
        </p:nvSpPr>
        <p:spPr>
          <a:xfrm>
            <a:off x="0" y="0"/>
            <a:ext cx="6960108" cy="4392549"/>
          </a:xfrm>
        </p:spPr>
        <p:txBody>
          <a:bodyPr/>
          <a:lstStyle/>
          <a:p>
            <a:pPr lvl="0">
              <a:defRPr/>
            </a:pPr>
            <a:r>
              <a:rPr lang="en-US" altLang="ru-RU"/>
              <a:t>4.</a:t>
            </a:r>
            <a:r>
              <a:rPr lang="ru-RU" altLang="en-US"/>
              <a:t> Добавки</a:t>
            </a:r>
            <a:r>
              <a:rPr lang="en-US" altLang="ru-RU"/>
              <a:t>.</a:t>
            </a:r>
            <a:endParaRPr lang="en-US" altLang="ru-RU"/>
          </a:p>
          <a:p>
            <a:pPr lvl="0">
              <a:defRPr/>
            </a:pPr>
            <a:endParaRPr lang="en-US" altLang="ru-RU"/>
          </a:p>
          <a:p>
            <a:pPr lvl="0">
              <a:defRPr/>
            </a:pPr>
            <a:r>
              <a:rPr lang="ru-RU" altLang="en-US" sz="3200"/>
              <a:t>1. D3 - в дефиците у 99% населения, синтезируется только на солнце. Предотвращает многие виды рака, поднимает    тестостерон, настроение и многое другое.</a:t>
            </a:r>
            <a:endParaRPr lang="ru-RU" altLang="en-US" sz="3200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35902" y="3224500"/>
            <a:ext cx="5164836" cy="3444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88271" y="260604"/>
            <a:ext cx="11352422" cy="4176522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2. ZMA -три минерала: цинк, магний, витамин B6. В синергии цинк и магний увеличивают естественную секрецию тестостерона. По отдельности также способствуют росту мышечных клеток (цинк), улучшает накопление энергии (магний). ZMA дает мощный анаболический эффект.</a:t>
            </a:r>
            <a:endParaRPr lang="ru-RU" altLang="en-US">
              <a:solidFill>
                <a:schemeClr val="tx1"/>
              </a:solidFill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747641" y="2258394"/>
            <a:ext cx="6533007" cy="4357464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27862" y="2482596"/>
            <a:ext cx="2931795" cy="3909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1" y="476631"/>
            <a:ext cx="12192000" cy="6048756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3. Л-Лизин </a:t>
            </a:r>
            <a:endParaRPr lang="ru-RU" altLang="en-US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    Аминокислота, которая влияет на скорость роста, образование            гормонов, ферментов и пpинимающая yчастие в синтезе белков.       Повышает либидо, имеет анаболический эффект (для спортсменов), подавляет вирусы. Но на этом спектр дeйствие этой аминокислоты не заканчивается.</a:t>
            </a:r>
            <a:endParaRPr lang="ru-RU" altLang="en-US">
              <a:solidFill>
                <a:schemeClr val="tx1"/>
              </a:solidFill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16090" y="188595"/>
            <a:ext cx="4180702" cy="4176522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42427" y="1339566"/>
            <a:ext cx="4521517" cy="3025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191262" y="188594"/>
            <a:ext cx="11665458" cy="6336792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4. ГАБА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endParaRPr lang="en-US" altLang="ru-RU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    Одна из лучших добaвок для улучшения качества сна. Относится к ноотропам с мягким действиeм. Убирает психическое                      возбуждение в мозгу, улучшает качество сна. Можно пить в связке.</a:t>
            </a:r>
            <a:endParaRPr lang="ru-RU" altLang="en-US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ru-RU" altLang="en-US">
              <a:solidFill>
                <a:schemeClr val="tx1"/>
              </a:solidFill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528054" y="2141411"/>
            <a:ext cx="4383976" cy="4383976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23986" y="2141411"/>
            <a:ext cx="4383976" cy="4383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191262" y="5157216"/>
            <a:ext cx="11305414" cy="1700784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 sz="3200">
                <a:solidFill>
                  <a:schemeClr val="tx1"/>
                </a:solidFill>
              </a:rPr>
              <a:t>5. Фульвовая кислота - помогает поддерживать здоровую фyнкцию сердечно-сосудистой и нервной системы.</a:t>
            </a:r>
            <a:endParaRPr lang="ru-RU" altLang="en-US" sz="3200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053013" y="972692"/>
            <a:ext cx="6443663" cy="3608451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1262" y="512778"/>
            <a:ext cx="4528280" cy="4528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ctrTitle" idx="0"/>
          </p:nvPr>
        </p:nvSpPr>
        <p:spPr>
          <a:xfrm>
            <a:off x="624839" y="3429000"/>
            <a:ext cx="10942321" cy="1707162"/>
          </a:xfrm>
        </p:spPr>
        <p:txBody>
          <a:bodyPr/>
          <a:lstStyle/>
          <a:p>
            <a:pPr lvl="0">
              <a:defRPr/>
            </a:pPr>
            <a:r>
              <a:rPr lang="ru-RU" altLang="en-US" sz="4000"/>
              <a:t>Это самый минимум. Всё, о чём я пишу - </a:t>
            </a:r>
            <a:endParaRPr lang="ru-RU" altLang="en-US" sz="4000"/>
          </a:p>
          <a:p>
            <a:pPr lvl="0">
              <a:defRPr/>
            </a:pPr>
            <a:r>
              <a:rPr lang="ru-RU" altLang="en-US" sz="4000"/>
              <a:t>испробовано наукой и мной.</a:t>
            </a:r>
            <a:endParaRPr lang="ru-RU" altLang="en-US" sz="4000"/>
          </a:p>
          <a:p>
            <a:pPr lvl="0">
              <a:defRPr/>
            </a:pPr>
            <a:endParaRPr lang="ru-RU" altLang="en-US" sz="4000"/>
          </a:p>
          <a:p>
            <a:pPr lvl="0">
              <a:defRPr/>
            </a:pPr>
            <a:endParaRPr lang="ru-RU" altLang="en-US" sz="4000"/>
          </a:p>
          <a:p>
            <a:pPr lvl="0">
              <a:defRPr/>
            </a:pPr>
            <a:r>
              <a:rPr lang="ru-RU" altLang="en-US" sz="4000"/>
              <a:t>Спасибо за просмотр</a:t>
            </a:r>
            <a:r>
              <a:rPr lang="en-US" altLang="ru-RU" sz="4000"/>
              <a:t>.</a:t>
            </a:r>
            <a:endParaRPr lang="en-US" altLang="ru-RU" sz="4000"/>
          </a:p>
          <a:p>
            <a:pPr lvl="0">
              <a:defRPr/>
            </a:pPr>
            <a:endParaRPr lang="en-US" altLang="ru-RU" sz="4000"/>
          </a:p>
          <a:p>
            <a:pPr lvl="0"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idx="1"/>
          </p:nvPr>
        </p:nvSpPr>
        <p:spPr>
          <a:xfrm>
            <a:off x="0" y="1214422"/>
            <a:ext cx="11928730" cy="4911741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/>
              <a:t>   Представьте</a:t>
            </a:r>
            <a:r>
              <a:rPr lang="en-US" altLang="ru-RU"/>
              <a:t>,</a:t>
            </a:r>
            <a:r>
              <a:rPr lang="ru-RU" altLang="en-US"/>
              <a:t> что обычный человек может стать гораздо сильнее</a:t>
            </a:r>
            <a:r>
              <a:rPr lang="en-US" altLang="ru-RU"/>
              <a:t>,</a:t>
            </a:r>
            <a:r>
              <a:rPr lang="ru-RU" altLang="en-US"/>
              <a:t>     быстрее</a:t>
            </a:r>
            <a:r>
              <a:rPr lang="en-US" altLang="ru-RU"/>
              <a:t>,</a:t>
            </a:r>
            <a:r>
              <a:rPr lang="ru-RU" altLang="en-US"/>
              <a:t> выносливей</a:t>
            </a:r>
            <a:r>
              <a:rPr lang="en-US" altLang="ru-RU"/>
              <a:t>,</a:t>
            </a:r>
            <a:r>
              <a:rPr lang="ru-RU" altLang="en-US"/>
              <a:t> умнее и молодо выглядеть в зрелом                возрасте</a:t>
            </a:r>
            <a:r>
              <a:rPr lang="en-US" altLang="ru-RU"/>
              <a:t>.</a:t>
            </a:r>
            <a:r>
              <a:rPr lang="ru-RU" altLang="en-US"/>
              <a:t> И всё это за счёт употребления определённых веществ и ведения определённого образа жизни</a:t>
            </a:r>
            <a:r>
              <a:rPr lang="en-US" altLang="ru-RU"/>
              <a:t>.</a:t>
            </a:r>
            <a:r>
              <a:rPr lang="ru-RU" altLang="en-US"/>
              <a:t> Представили</a:t>
            </a:r>
            <a:r>
              <a:rPr lang="en-US" altLang="ru-RU"/>
              <a:t>?</a:t>
            </a:r>
            <a:r>
              <a:rPr lang="ru-RU" altLang="en-US"/>
              <a:t> Мечта многих</a:t>
            </a:r>
            <a:r>
              <a:rPr lang="en-US" altLang="ru-RU"/>
              <a:t>,</a:t>
            </a:r>
            <a:r>
              <a:rPr lang="ru-RU" altLang="en-US"/>
              <a:t> не правда ли</a:t>
            </a:r>
            <a:r>
              <a:rPr lang="en-US" altLang="ru-RU"/>
              <a:t>?</a:t>
            </a:r>
            <a:r>
              <a:rPr lang="ru-RU" altLang="en-US"/>
              <a:t> Давайте же разберёмся</a:t>
            </a:r>
            <a:r>
              <a:rPr lang="en-US" altLang="ru-RU"/>
              <a:t>,</a:t>
            </a:r>
            <a:r>
              <a:rPr lang="ru-RU" altLang="en-US"/>
              <a:t> как этого добиться</a:t>
            </a:r>
            <a:r>
              <a:rPr lang="en-US" altLang="ru-RU"/>
              <a:t>.</a:t>
            </a:r>
            <a:endParaRPr lang="en-US" altLang="ru-RU"/>
          </a:p>
          <a:p>
            <a:pPr>
              <a:buNone/>
              <a:defRPr/>
            </a:pPr>
            <a:r>
              <a:rPr lang="ru-RU" altLang="en-US"/>
              <a:t>   Медицина была бессильна. Наши врачи уверены, что нужно только ЛЕЧИТЬСЯ, а профилактика — не нужна. О реализации                    биологического потенциала они даже не слышaли. Так у нас             в медицине</a:t>
            </a:r>
            <a:r>
              <a:rPr lang="en-US" altLang="ru-RU"/>
              <a:t>,</a:t>
            </a:r>
            <a:r>
              <a:rPr lang="ru-RU" altLang="en-US"/>
              <a:t> по крайней мере</a:t>
            </a:r>
            <a:r>
              <a:rPr lang="en-US" altLang="ru-RU"/>
              <a:t>,</a:t>
            </a:r>
            <a:r>
              <a:rPr lang="ru-RU" altLang="en-US"/>
              <a:t> гражданской</a:t>
            </a:r>
            <a:r>
              <a:rPr lang="en-US" altLang="ru-RU"/>
              <a:t>.</a:t>
            </a:r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Введение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ctrTitle" idx="0"/>
          </p:nvPr>
        </p:nvSpPr>
        <p:spPr>
          <a:xfrm>
            <a:off x="0" y="0"/>
            <a:ext cx="12192000" cy="4896612"/>
          </a:xfrm>
        </p:spPr>
        <p:txBody>
          <a:bodyPr/>
          <a:lstStyle/>
          <a:p>
            <a:pPr lvl="0" algn="l">
              <a:defRPr/>
            </a:pPr>
            <a:r>
              <a:rPr xmlns:mc="http://schemas.openxmlformats.org/markup-compatibility/2006" xmlns:hp="http://schemas.haansoft.com/office/presentation/8.0" lang="ru-RU" altLang="en-US" sz="3600" mc:Ignorable="hp" hp:hslEmbossed="0">
                <a:ln w="254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gradFill flip="xy"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  <a:tileRect/>
                </a:gra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:rPr>
              <a:t>Биохaкинг</a:t>
            </a:r>
            <a:r>
              <a:rPr lang="ru-RU" altLang="en-US" sz="3600"/>
              <a:t> - направление, основанное на теории и        практике, целью которого является улучшение качества жизни, развитие и реализация биологического               потенциала, разгон мозга, повышение продуктивности, продление жизни,                                                                 улучшение мотивации и                                                      самочувствия.</a:t>
            </a:r>
            <a:endParaRPr lang="ru-RU" altLang="en-US" sz="36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63946" y="3012757"/>
            <a:ext cx="6269613" cy="3296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191261" y="188595"/>
            <a:ext cx="7632955" cy="2448306"/>
          </a:xfrm>
        </p:spPr>
        <p:txBody>
          <a:bodyPr/>
          <a:lstStyle/>
          <a:p>
            <a:pPr algn="l">
              <a:defRPr/>
            </a:pPr>
            <a:r>
              <a:rPr lang="ru-RU" altLang="en-US" sz="2800" b="1"/>
              <a:t>Коротко о биохакинге</a:t>
            </a:r>
            <a:r>
              <a:rPr lang="en-US" altLang="ru-RU" sz="2800" b="1"/>
              <a:t>.</a:t>
            </a:r>
            <a:endParaRPr lang="en-US" altLang="ru-RU" sz="2400"/>
          </a:p>
          <a:p>
            <a:pPr>
              <a:defRPr/>
            </a:pPr>
            <a:endParaRPr lang="en-US" altLang="ru-RU" sz="2400"/>
          </a:p>
          <a:p>
            <a:pPr>
              <a:defRPr/>
            </a:pPr>
            <a:endParaRPr lang="en-US" altLang="ru-RU" sz="2400"/>
          </a:p>
          <a:p>
            <a:pPr>
              <a:defRPr/>
            </a:pPr>
            <a:r>
              <a:rPr lang="ru-RU" altLang="en-US" sz="2400"/>
              <a:t>Знакомьтесь</a:t>
            </a:r>
            <a:r>
              <a:rPr lang="en-US" altLang="ru-RU" sz="2400"/>
              <a:t>,</a:t>
            </a:r>
            <a:r>
              <a:rPr lang="ru-RU" altLang="en-US" sz="2400"/>
              <a:t> это Чуандо Тан</a:t>
            </a:r>
            <a:r>
              <a:rPr lang="en-US" altLang="ru-RU" sz="2400"/>
              <a:t>,</a:t>
            </a:r>
            <a:r>
              <a:rPr lang="ru-RU" altLang="en-US" sz="2400"/>
              <a:t> фотограф из              Сингапура</a:t>
            </a:r>
            <a:r>
              <a:rPr lang="en-US" altLang="ru-RU" sz="2400"/>
              <a:t>,</a:t>
            </a:r>
            <a:r>
              <a:rPr lang="ru-RU" altLang="en-US" sz="2400"/>
              <a:t> и он </a:t>
            </a:r>
            <a:r>
              <a:rPr lang="en-US" altLang="ru-RU" sz="2400"/>
              <a:t>-</a:t>
            </a:r>
            <a:r>
              <a:rPr lang="ru-RU" altLang="en-US" sz="2400"/>
              <a:t> биохакер</a:t>
            </a:r>
            <a:r>
              <a:rPr lang="en-US" altLang="ru-RU" sz="2400"/>
              <a:t>.</a:t>
            </a:r>
            <a:r>
              <a:rPr lang="ru-RU" altLang="en-US" sz="2400"/>
              <a:t> Сейчас ему </a:t>
            </a:r>
            <a:r>
              <a:rPr lang="en-US" altLang="ru-RU" sz="2400"/>
              <a:t>51</a:t>
            </a:r>
            <a:r>
              <a:rPr lang="ru-RU" altLang="en-US" sz="2400"/>
              <a:t> год</a:t>
            </a:r>
            <a:r>
              <a:rPr lang="en-US" altLang="ru-RU" sz="2400"/>
              <a:t>,</a:t>
            </a:r>
            <a:r>
              <a:rPr lang="ru-RU" altLang="en-US" sz="2400"/>
              <a:t> а    выглядит он на </a:t>
            </a:r>
            <a:r>
              <a:rPr lang="en-US" altLang="ru-RU" sz="2400"/>
              <a:t>25.</a:t>
            </a:r>
            <a:r>
              <a:rPr lang="ru-RU" altLang="en-US" sz="2400"/>
              <a:t>  </a:t>
            </a:r>
            <a:endParaRPr lang="ru-RU" altLang="en-US" sz="2400"/>
          </a:p>
        </p:txBody>
      </p:sp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112252" y="188595"/>
            <a:ext cx="3858684" cy="431471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1261" y="3375076"/>
            <a:ext cx="4025646" cy="3268072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275659" y="2752421"/>
            <a:ext cx="3640681" cy="3890728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38520" y="4288454"/>
            <a:ext cx="4032416" cy="2354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" y="188594"/>
            <a:ext cx="11856720" cy="6480810"/>
          </a:xfrm>
        </p:spPr>
        <p:txBody>
          <a:bodyPr/>
          <a:lstStyle/>
          <a:p>
            <a:pPr lvl="0">
              <a:defRPr/>
            </a:pPr>
            <a:r>
              <a:rPr lang="ru-RU" altLang="en-US" sz="2400">
                <a:solidFill>
                  <a:schemeClr val="tx1"/>
                </a:solidFill>
              </a:rPr>
              <a:t>Большинство людей делают что-то под эффектом ледяного душа. Им не хватает «здоровья» (сил, мотивации, гормонов), чтоб работать регулярно. Биохaкинг      вводит тебя в режим берсерка и ты работаешь продуктивнее, чем Илон Маск.    При том РЕГУЛЯРНО. День за днём.</a:t>
            </a:r>
            <a:endParaRPr lang="ru-RU" altLang="en-US" sz="2400">
              <a:solidFill>
                <a:schemeClr val="tx1"/>
              </a:solidFill>
            </a:endParaRPr>
          </a:p>
          <a:p>
            <a:pPr lvl="0">
              <a:defRPr/>
            </a:pPr>
            <a:endParaRPr lang="ru-RU" altLang="en-US" sz="2400">
              <a:solidFill>
                <a:schemeClr val="tx1"/>
              </a:solidFill>
            </a:endParaRPr>
          </a:p>
          <a:p>
            <a:pPr lvl="0">
              <a:defRPr/>
            </a:pPr>
            <a:endParaRPr lang="ru-RU" altLang="en-US" sz="2400">
              <a:solidFill>
                <a:schemeClr val="tx1"/>
              </a:solidFill>
            </a:endParaRPr>
          </a:p>
          <a:p>
            <a:pPr lvl="0">
              <a:defRPr/>
            </a:pPr>
            <a:endParaRPr lang="ru-RU" altLang="en-US" sz="2400">
              <a:solidFill>
                <a:schemeClr val="tx1"/>
              </a:solidFill>
            </a:endParaRPr>
          </a:p>
          <a:p>
            <a:pPr lvl="0">
              <a:defRPr/>
            </a:pPr>
            <a:endParaRPr lang="ru-RU" altLang="en-US" sz="2400">
              <a:solidFill>
                <a:schemeClr val="tx1"/>
              </a:solidFill>
            </a:endParaRPr>
          </a:p>
          <a:p>
            <a:pPr lvl="0">
              <a:defRPr/>
            </a:pPr>
            <a:endParaRPr lang="ru-RU" altLang="en-US" sz="2400">
              <a:solidFill>
                <a:schemeClr val="tx1"/>
              </a:solidFill>
            </a:endParaRPr>
          </a:p>
          <a:p>
            <a:pPr lvl="0">
              <a:defRPr/>
            </a:pPr>
            <a:endParaRPr lang="ru-RU" altLang="en-US" sz="2400">
              <a:solidFill>
                <a:schemeClr val="tx1"/>
              </a:solidFill>
            </a:endParaRPr>
          </a:p>
          <a:p>
            <a:pPr lvl="0">
              <a:defRPr/>
            </a:pPr>
            <a:endParaRPr lang="ru-RU" altLang="en-US" sz="2400">
              <a:solidFill>
                <a:schemeClr val="tx1"/>
              </a:solidFill>
            </a:endParaRPr>
          </a:p>
          <a:p>
            <a:pPr lvl="0">
              <a:defRPr/>
            </a:pPr>
            <a:endParaRPr lang="ru-RU" altLang="en-US" sz="240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ru-RU" altLang="en-US" sz="2400">
                <a:solidFill>
                  <a:schemeClr val="tx1"/>
                </a:solidFill>
              </a:rPr>
              <a:t>Современное питание - не питательно</a:t>
            </a:r>
            <a:r>
              <a:rPr lang="en-US" altLang="ru-RU" sz="2400">
                <a:solidFill>
                  <a:schemeClr val="tx1"/>
                </a:solidFill>
              </a:rPr>
              <a:t>.</a:t>
            </a:r>
            <a:endParaRPr lang="en-US" altLang="ru-RU" sz="240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ru-RU" altLang="en-US" sz="2400">
                <a:solidFill>
                  <a:schemeClr val="tx1"/>
                </a:solidFill>
              </a:rPr>
              <a:t>Современная экология - вредна.</a:t>
            </a:r>
            <a:endParaRPr lang="ru-RU" altLang="en-US" sz="240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ru-RU" altLang="en-US" sz="2400">
                <a:solidFill>
                  <a:schemeClr val="tx1"/>
                </a:solidFill>
              </a:rPr>
              <a:t>Современная жизнь - стрессовая.</a:t>
            </a:r>
            <a:endParaRPr lang="ru-RU" altLang="en-US" sz="2400">
              <a:solidFill>
                <a:schemeClr val="tx1"/>
              </a:solidFill>
            </a:endParaRPr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25945" y="2157979"/>
            <a:ext cx="3393757" cy="2542042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957397" y="1958358"/>
            <a:ext cx="3941927" cy="2941284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112252" y="2130694"/>
            <a:ext cx="3902011" cy="2596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0"/>
          </p:nvPr>
        </p:nvSpPr>
        <p:spPr>
          <a:xfrm>
            <a:off x="0" y="0"/>
            <a:ext cx="12192000" cy="1748463"/>
          </a:xfrm>
        </p:spPr>
        <p:txBody>
          <a:bodyPr/>
          <a:lstStyle/>
          <a:p>
            <a:pPr lvl="0">
              <a:defRPr/>
            </a:pPr>
            <a:r>
              <a:rPr lang="ru-RU" altLang="en-US" sz="2400"/>
              <a:t>Предприниматели и фрилансeры живут в эпоху стресса и триггepов, всё время      «возбуждены». Они довольно быстро убивaют свой организм: у 90% жителей          городов проблемы с ЖКТ, 30-45% страдают расстройствами сна. </a:t>
            </a:r>
            <a:endParaRPr lang="ru-RU" altLang="en-US" sz="24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268730"/>
            <a:ext cx="7464171" cy="5256657"/>
          </a:xfrm>
        </p:spPr>
        <p:txBody>
          <a:bodyPr/>
          <a:lstStyle/>
          <a:p>
            <a:pPr marL="270033" lvl="0" indent="-270033">
              <a:defRPr/>
            </a:pPr>
            <a:endParaRPr lang="en-US" altLang="en-US" sz="2400"/>
          </a:p>
          <a:p>
            <a:pPr lvl="0">
              <a:defRPr/>
            </a:pPr>
            <a:r>
              <a:rPr lang="ru-RU" altLang="en-US" sz="2000"/>
              <a:t>Нормально ли это и готовы ли вы смиpиться с тем, что  после 25 - ваш мужской гормон (и, соответственно, ваше мужское начало) начнёт падать? Или же женское начало начнёт приносить дискомфорт</a:t>
            </a:r>
            <a:r>
              <a:rPr lang="en-US" altLang="ru-RU" sz="2000"/>
              <a:t>?</a:t>
            </a:r>
            <a:endParaRPr lang="en-US" altLang="ru-RU" sz="2000"/>
          </a:p>
          <a:p>
            <a:pPr lvl="0">
              <a:buNone/>
              <a:defRPr/>
            </a:pPr>
            <a:endParaRPr lang="ru-RU" altLang="en-US" sz="2000"/>
          </a:p>
          <a:p>
            <a:pPr lvl="0">
              <a:defRPr/>
            </a:pPr>
            <a:r>
              <a:rPr lang="ru-RU" altLang="en-US" sz="2000"/>
              <a:t>Пpинимаете ли вы то, что у вас, скорее всего, уже есть           хронические болячки, а также вялотекущие болезни, о    которых вы не догадываетесь? И</a:t>
            </a:r>
            <a:r>
              <a:rPr lang="en-US" altLang="ru-RU" sz="2000"/>
              <a:t>,</a:t>
            </a:r>
            <a:r>
              <a:rPr lang="ru-RU" altLang="en-US" sz="2000"/>
              <a:t> да</a:t>
            </a:r>
            <a:r>
              <a:rPr lang="en-US" altLang="ru-RU" sz="2000"/>
              <a:t>,</a:t>
            </a:r>
            <a:r>
              <a:rPr lang="ru-RU" altLang="en-US" sz="2000"/>
              <a:t> скорее всего</a:t>
            </a:r>
            <a:r>
              <a:rPr lang="en-US" altLang="ru-RU" sz="2000"/>
              <a:t>,</a:t>
            </a:r>
            <a:r>
              <a:rPr lang="ru-RU" altLang="en-US" sz="2000"/>
              <a:t> они  будут у ваших детей и внуков</a:t>
            </a:r>
            <a:r>
              <a:rPr lang="en-US" altLang="ru-RU" sz="2000"/>
              <a:t>...</a:t>
            </a:r>
            <a:r>
              <a:rPr lang="ru-RU" altLang="en-US" sz="2000"/>
              <a:t> Генетика</a:t>
            </a:r>
            <a:r>
              <a:rPr lang="en-US" altLang="ru-RU" sz="2000"/>
              <a:t>....</a:t>
            </a:r>
            <a:endParaRPr lang="en-US" altLang="ru-RU" sz="2000"/>
          </a:p>
          <a:p>
            <a:pPr lvl="0">
              <a:defRPr/>
            </a:pPr>
            <a:endParaRPr lang="ru-RU" altLang="en-US" sz="2000"/>
          </a:p>
          <a:p>
            <a:pPr lvl="0">
              <a:defRPr/>
            </a:pPr>
            <a:r>
              <a:rPr lang="ru-RU" altLang="en-US" sz="2000"/>
              <a:t>Не смущает ли вас тот факт, что вы можете улучшить    вашу  продуктивность и самочувствие в несколько раз за счёт инстpументов биохaкинга, но не делаете это?</a:t>
            </a:r>
            <a:endParaRPr lang="ru-RU" altLang="en-US" sz="2000"/>
          </a:p>
          <a:p>
            <a:pPr marL="270033" lvl="0" indent="-270033">
              <a:buNone/>
              <a:defRPr/>
            </a:pPr>
            <a:endParaRPr lang="en-US" altLang="en-US" sz="2400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040243" y="1988819"/>
            <a:ext cx="3429000" cy="428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0"/>
          </p:nvPr>
        </p:nvSpPr>
        <p:spPr>
          <a:xfrm>
            <a:off x="0" y="0"/>
            <a:ext cx="12192000" cy="4131945"/>
          </a:xfrm>
        </p:spPr>
        <p:txBody>
          <a:bodyPr/>
          <a:lstStyle/>
          <a:p>
            <a:pPr lvl="0">
              <a:defRPr/>
            </a:pPr>
            <a:r>
              <a:rPr lang="ru-RU" altLang="en-US" sz="3600"/>
              <a:t>ЧТО МОЖНО СДЕЛАТЬ ДЛЯ СВОЕГО ОРГАНИЗМА</a:t>
            </a:r>
            <a:r>
              <a:rPr lang="en-US" altLang="ru-RU" sz="3600"/>
              <a:t>?</a:t>
            </a:r>
            <a:endParaRPr lang="en-US" altLang="ru-RU" sz="3600"/>
          </a:p>
          <a:p>
            <a:pPr lvl="0">
              <a:defRPr/>
            </a:pPr>
            <a:endParaRPr lang="ru-RU" altLang="en-US" sz="2000"/>
          </a:p>
          <a:p>
            <a:pPr lvl="0">
              <a:defRPr/>
            </a:pPr>
            <a:r>
              <a:rPr lang="ru-RU" altLang="en-US" sz="2000"/>
              <a:t>1. ДИАГНОСТИКА</a:t>
            </a:r>
            <a:r>
              <a:rPr lang="en-US" altLang="ru-RU" sz="2000"/>
              <a:t>.</a:t>
            </a:r>
            <a:endParaRPr lang="en-US" altLang="ru-RU" sz="2000"/>
          </a:p>
          <a:p>
            <a:pPr lvl="0">
              <a:defRPr/>
            </a:pPr>
            <a:endParaRPr lang="ru-RU" altLang="en-US" sz="2000"/>
          </a:p>
          <a:p>
            <a:pPr lvl="0">
              <a:defRPr/>
            </a:pPr>
            <a:r>
              <a:rPr lang="ru-RU" altLang="en-US" sz="2000"/>
              <a:t>Прежде, чем рeмонтировать машину, её проверяют на СТО. Также и с телом. Рeкомендую            сдавать базовый набор гормонов и онкомаркеры, как минимум.</a:t>
            </a:r>
            <a:r>
              <a:rPr lang="en-US" altLang="ru-RU" sz="2000"/>
              <a:t> </a:t>
            </a:r>
            <a:r>
              <a:rPr lang="ru-RU" altLang="en-US" sz="2000"/>
              <a:t>В идеале гинетический тест</a:t>
            </a:r>
            <a:r>
              <a:rPr lang="en-US" altLang="ru-RU" sz="2000"/>
              <a:t>.</a:t>
            </a:r>
            <a:r>
              <a:rPr lang="ru-RU" altLang="en-US" sz="2000"/>
              <a:t> Он не дорогой</a:t>
            </a:r>
            <a:r>
              <a:rPr lang="en-US" altLang="ru-RU" sz="2000"/>
              <a:t>. 50 </a:t>
            </a:r>
            <a:r>
              <a:rPr lang="ru-RU" altLang="en-US" sz="2000"/>
              <a:t>листов А</a:t>
            </a:r>
            <a:r>
              <a:rPr lang="en-US" altLang="ru-RU" sz="2000"/>
              <a:t>4</a:t>
            </a:r>
            <a:r>
              <a:rPr lang="ru-RU" altLang="en-US" sz="2000"/>
              <a:t> о вашем организме в деталях</a:t>
            </a:r>
            <a:r>
              <a:rPr lang="en-US" altLang="ru-RU" sz="2000"/>
              <a:t>,</a:t>
            </a:r>
            <a:r>
              <a:rPr lang="ru-RU" altLang="en-US" sz="2000"/>
              <a:t> оно того стоит</a:t>
            </a:r>
            <a:r>
              <a:rPr lang="en-US" altLang="ru-RU" sz="2000"/>
              <a:t>.</a:t>
            </a:r>
            <a:endParaRPr lang="en-US" altLang="ru-RU" sz="2000"/>
          </a:p>
          <a:p>
            <a:pPr lvl="0">
              <a:defRPr/>
            </a:pPr>
            <a:endParaRPr lang="en-US" altLang="ru-RU" sz="2000"/>
          </a:p>
          <a:p>
            <a:pPr lvl="0">
              <a:defRPr/>
            </a:pPr>
            <a:r>
              <a:rPr lang="en-US" altLang="ru-RU" sz="2000"/>
              <a:t>Тест iGen body — это подробный анализ процессов метаболизма, которые у всех индивидуальны. Так, например, быстрое накопление подкожного жира у одного человека может происходить от </a:t>
            </a:r>
            <a:r>
              <a:rPr lang="ru-RU" altLang="en-US" sz="2000"/>
              <a:t>     </a:t>
            </a:r>
            <a:r>
              <a:rPr lang="en-US" altLang="ru-RU" sz="2000"/>
              <a:t>излишка жирной пищи, у другого — от углеводной, а третий получил оба признака, да еще и </a:t>
            </a:r>
            <a:r>
              <a:rPr lang="ru-RU" altLang="en-US" sz="2000"/>
              <a:t>         </a:t>
            </a:r>
            <a:r>
              <a:rPr lang="en-US" altLang="ru-RU" sz="2000"/>
              <a:t>организм его плохо реагирует на физическую нагрузку.</a:t>
            </a:r>
            <a:endParaRPr lang="en-US" altLang="ru-RU" sz="2000"/>
          </a:p>
        </p:txBody>
      </p:sp>
      <p:pic>
        <p:nvPicPr>
          <p:cNvPr id="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60108" y="3717036"/>
            <a:ext cx="4569424" cy="3041523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43406" y="4005072"/>
            <a:ext cx="4168757" cy="2774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191262" y="188595"/>
            <a:ext cx="7968343" cy="1164266"/>
          </a:xfrm>
        </p:spPr>
        <p:txBody>
          <a:bodyPr/>
          <a:lstStyle/>
          <a:p>
            <a:pPr>
              <a:defRPr/>
            </a:pPr>
            <a:r>
              <a:rPr lang="en-US" altLang="ru-RU"/>
              <a:t>2.</a:t>
            </a:r>
            <a:r>
              <a:rPr lang="ru-RU" altLang="en-US"/>
              <a:t> Физическая активность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-312801" y="1352861"/>
            <a:ext cx="12025503" cy="5505139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/>
              <a:t>   Не обязательно умирать в зале, но быть активным — обязaтельно. Зарядка, вакуум по утрам, 10.000 шагов в день и тренировки которые придутся по душе.</a:t>
            </a:r>
            <a:endParaRPr lang="ru-RU" altLang="en-US"/>
          </a:p>
          <a:p>
            <a:pPr>
              <a:buNone/>
              <a:defRPr/>
            </a:pPr>
            <a:r>
              <a:rPr lang="ru-RU" altLang="en-US"/>
              <a:t>   </a:t>
            </a:r>
            <a:endParaRPr lang="ru-RU" altLang="en-US"/>
          </a:p>
          <a:p>
            <a:pPr>
              <a:buNone/>
              <a:defRPr/>
            </a:pPr>
            <a:r>
              <a:rPr lang="en-US" altLang="ru-RU"/>
              <a:t>    </a:t>
            </a:r>
            <a:r>
              <a:rPr lang="ru-RU" altLang="en-US"/>
              <a:t>Приложения</a:t>
            </a:r>
            <a:r>
              <a:rPr lang="en-US" altLang="ru-RU"/>
              <a:t>-</a:t>
            </a:r>
            <a:r>
              <a:rPr lang="ru-RU" altLang="en-US"/>
              <a:t>помощники</a:t>
            </a:r>
            <a:r>
              <a:rPr lang="en-US" altLang="ru-RU"/>
              <a:t>:</a:t>
            </a:r>
            <a:endParaRPr lang="en-US" altLang="ru-RU"/>
          </a:p>
          <a:p>
            <a:pPr>
              <a:buNone/>
              <a:defRPr/>
            </a:pPr>
            <a:r>
              <a:rPr lang="en-US" altLang="ru-RU"/>
              <a:t>   - Endomondo</a:t>
            </a:r>
            <a:endParaRPr lang="en-US" altLang="ru-RU"/>
          </a:p>
          <a:p>
            <a:pPr>
              <a:buNone/>
              <a:defRPr/>
            </a:pPr>
            <a:r>
              <a:rPr lang="en-US" altLang="ru-RU"/>
              <a:t>   - Samsung Health</a:t>
            </a:r>
            <a:endParaRPr lang="en-US" altLang="ru-RU"/>
          </a:p>
          <a:p>
            <a:pPr>
              <a:buNone/>
              <a:defRPr/>
            </a:pPr>
            <a:r>
              <a:rPr lang="en-US" altLang="ru-RU"/>
              <a:t>   - StepsApp</a:t>
            </a:r>
            <a:endParaRPr lang="en-US" altLang="ru-RU"/>
          </a:p>
          <a:p>
            <a:pPr>
              <a:buNone/>
              <a:defRPr/>
            </a:pPr>
            <a:r>
              <a:rPr lang="en-US" altLang="ru-RU"/>
              <a:t>   - Runtastic Steps</a:t>
            </a:r>
            <a:endParaRPr lang="en-US" altLang="ru-RU"/>
          </a:p>
          <a:p>
            <a:pPr>
              <a:buNone/>
              <a:defRPr/>
            </a:pPr>
            <a:r>
              <a:rPr lang="en-US" altLang="ru-RU"/>
              <a:t>   - Noom Шагомер</a:t>
            </a:r>
            <a:endParaRPr lang="en-US" altLang="ru-RU"/>
          </a:p>
          <a:p>
            <a:pPr>
              <a:buNone/>
              <a:defRPr/>
            </a:pPr>
            <a:r>
              <a:rPr lang="en-US" altLang="ru-RU"/>
              <a:t>  </a:t>
            </a:r>
            <a:endParaRPr lang="en-US" alt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531694" y="2420874"/>
            <a:ext cx="7255821" cy="4077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404622"/>
            <a:ext cx="12192000" cy="6264783"/>
          </a:xfrm>
        </p:spPr>
        <p:txBody>
          <a:bodyPr/>
          <a:lstStyle/>
          <a:p>
            <a:pPr lvl="0">
              <a:defRPr/>
            </a:pPr>
            <a:r>
              <a:rPr lang="en-US" altLang="ru-RU" sz="4000">
                <a:solidFill>
                  <a:schemeClr val="tx1"/>
                </a:solidFill>
              </a:rPr>
              <a:t>3.</a:t>
            </a:r>
            <a:r>
              <a:rPr lang="ru-RU" altLang="en-US" sz="4000">
                <a:solidFill>
                  <a:schemeClr val="tx1"/>
                </a:solidFill>
              </a:rPr>
              <a:t> Питание</a:t>
            </a:r>
            <a:r>
              <a:rPr lang="en-US" altLang="ru-RU" sz="4000">
                <a:solidFill>
                  <a:schemeClr val="tx1"/>
                </a:solidFill>
              </a:rPr>
              <a:t>.</a:t>
            </a:r>
            <a:endParaRPr lang="en-US" altLang="ru-RU" sz="4000">
              <a:solidFill>
                <a:schemeClr val="tx1"/>
              </a:solidFill>
            </a:endParaRPr>
          </a:p>
          <a:p>
            <a:pPr lvl="0">
              <a:defRPr/>
            </a:pPr>
            <a:endParaRPr lang="en-US" altLang="ru-RU" sz="4000">
              <a:solidFill>
                <a:schemeClr val="tx1"/>
              </a:solidFill>
            </a:endParaRPr>
          </a:p>
          <a:p>
            <a:pPr lvl="0">
              <a:defRPr/>
            </a:pPr>
            <a:endParaRPr lang="en-US" altLang="ru-RU" sz="2800">
              <a:solidFill>
                <a:schemeClr val="tx1"/>
              </a:solidFill>
            </a:endParaRPr>
          </a:p>
          <a:p>
            <a:pPr lvl="0">
              <a:defRPr/>
            </a:pPr>
            <a:endParaRPr lang="en-US" altLang="ru-RU" sz="2800">
              <a:solidFill>
                <a:schemeClr val="tx1"/>
              </a:solidFill>
            </a:endParaRPr>
          </a:p>
          <a:p>
            <a:pPr lvl="0">
              <a:defRPr/>
            </a:pPr>
            <a:endParaRPr lang="en-US" altLang="ru-RU" sz="2800">
              <a:solidFill>
                <a:schemeClr val="tx1"/>
              </a:solidFill>
            </a:endParaRPr>
          </a:p>
          <a:p>
            <a:pPr lvl="0">
              <a:defRPr/>
            </a:pPr>
            <a:endParaRPr lang="en-US" altLang="ru-RU" sz="2800">
              <a:solidFill>
                <a:schemeClr val="tx1"/>
              </a:solidFill>
            </a:endParaRPr>
          </a:p>
          <a:p>
            <a:pPr lvl="0">
              <a:defRPr/>
            </a:pPr>
            <a:endParaRPr lang="en-US" altLang="ru-RU" sz="2800">
              <a:solidFill>
                <a:schemeClr val="tx1"/>
              </a:solidFill>
            </a:endParaRPr>
          </a:p>
          <a:p>
            <a:pPr lvl="0">
              <a:defRPr/>
            </a:pPr>
            <a:endParaRPr lang="en-US" altLang="ru-RU" sz="2800">
              <a:solidFill>
                <a:schemeClr val="tx1"/>
              </a:solidFill>
            </a:endParaRPr>
          </a:p>
          <a:p>
            <a:pPr lvl="0">
              <a:defRPr/>
            </a:pPr>
            <a:endParaRPr lang="en-US" altLang="ru-RU" sz="280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altLang="ru-RU" sz="2800">
                <a:solidFill>
                  <a:schemeClr val="tx1"/>
                </a:solidFill>
              </a:rPr>
              <a:t>Адекватное, полезное питание экономит ваши деньги. Экономит</a:t>
            </a:r>
            <a:r>
              <a:rPr lang="ru-RU" altLang="en-US" sz="2800">
                <a:solidFill>
                  <a:schemeClr val="tx1"/>
                </a:solidFill>
              </a:rPr>
              <a:t> </a:t>
            </a:r>
            <a:r>
              <a:rPr lang="en-US" altLang="ru-RU" sz="2800">
                <a:solidFill>
                  <a:schemeClr val="tx1"/>
                </a:solidFill>
              </a:rPr>
              <a:t>дeньги и продлевает жизнь, улучшает самочувствие и продуктивность. Есть </a:t>
            </a:r>
            <a:r>
              <a:rPr lang="ru-RU" altLang="en-US" sz="2800">
                <a:solidFill>
                  <a:schemeClr val="tx1"/>
                </a:solidFill>
              </a:rPr>
              <a:t>    </a:t>
            </a:r>
            <a:r>
              <a:rPr lang="en-US" altLang="ru-RU" sz="2800">
                <a:solidFill>
                  <a:schemeClr val="tx1"/>
                </a:solidFill>
              </a:rPr>
              <a:t>чипсы и пить колу дороже. И здоровью, и кошельку.</a:t>
            </a:r>
            <a:endParaRPr lang="en-US" altLang="ru-RU" sz="2800">
              <a:solidFill>
                <a:schemeClr val="tx1"/>
              </a:solidFill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972546" y="2874741"/>
            <a:ext cx="2736342" cy="1108518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94747" y="1340739"/>
            <a:ext cx="2002504" cy="1256801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972546" y="4221099"/>
            <a:ext cx="3094761" cy="931756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802342" y="1025186"/>
            <a:ext cx="5126507" cy="3661791"/>
          </a:xfrm>
          <a:prstGeom prst="rect">
            <a:avLst/>
          </a:prstGeom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90703" y="1066418"/>
            <a:ext cx="3429000" cy="3429000"/>
          </a:xfrm>
          <a:prstGeom prst="rect">
            <a:avLst/>
          </a:prstGeom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028786" y="404622"/>
            <a:ext cx="2067213" cy="828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Свет">
  <a:themeElements>
    <a:clrScheme name="Свет">
      <a:dk1>
        <a:sysClr val="windowText" lastClr="000000"/>
      </a:dk1>
      <a:lt1>
        <a:sysClr val="window" lastClr="ffffff"/>
      </a:lt1>
      <a:dk2>
        <a:srgbClr val="3a3936"/>
      </a:dk2>
      <a:lt2>
        <a:srgbClr val="75736c"/>
      </a:lt2>
      <a:accent1>
        <a:srgbClr val="cc0000"/>
      </a:accent1>
      <a:accent2>
        <a:srgbClr val="820000"/>
      </a:accent2>
      <a:accent3>
        <a:srgbClr val="ff6600"/>
      </a:accent3>
      <a:accent4>
        <a:srgbClr val="ff8837"/>
      </a:accent4>
      <a:accent5>
        <a:srgbClr val="ffc000"/>
      </a:accent5>
      <a:accent6>
        <a:srgbClr val="dea900"/>
      </a:accent6>
      <a:hlink>
        <a:srgbClr val="0000ff"/>
      </a:hlink>
      <a:folHlink>
        <a:srgbClr val="800080"/>
      </a:folHlink>
    </a:clrScheme>
    <a:fontScheme name="Свет">
      <a:majorFont>
        <a:latin typeface="Arial"/>
        <a:ea typeface=""/>
        <a:cs typeface="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ве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90000"/>
                <a:shade val="100000"/>
                <a:satMod val="20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98000"/>
                <a:satMod val="4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715</ep:Words>
  <ep:PresentationFormat>Экран (4:3)</ep:PresentationFormat>
  <ep:Paragraphs>50</ep:Paragraphs>
  <ep:Slides>15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15</vt:i4>
      </vt:variant>
    </vt:vector>
  </ep:HeadingPairs>
  <ep:TitlesOfParts>
    <vt:vector size="16" baseType="lpstr">
      <vt:lpstr>Свет</vt:lpstr>
      <vt:lpstr>Биохакинг. Как использовать свой организм на максимум.</vt:lpstr>
      <vt:lpstr>Введение</vt:lpstr>
      <vt:lpstr>Биохaкинг - направление, основанное на теории и        практике, целью которого является улучшение качества жизни, развитие и реализация биологического               потенциала, разгон мозга, повышение продуктивности, продление жизни,                                                                 улучшение мотивации и                                                      самочувствия.</vt:lpstr>
      <vt:lpstr>Коротко о биохакинге.   Знакомьтесь, это Чуандо Тан, фотограф из              Сингапура, и он - биохакер. Сейчас ему 51 год, а    выглядит он на 25.</vt:lpstr>
      <vt:lpstr>Слайд 5</vt:lpstr>
      <vt:lpstr>Предприниматели и фрилансeры живут в эпоху стресса и триггepов, всё время      «возбуждены». Они довольно быстро убивaют свой организм: у 90% жителей          городов проблемы с ЖКТ, 30-45% страдают расстройствами сна.</vt:lpstr>
      <vt:lpstr>ЧТО МОЖНО СДЕЛАТЬ ДЛЯ СВОЕГО ОРГАНИЗМА?  1. ДИАГНОСТИКА.  Прежде, чем рeмонтировать машину, её проверяют на СТО. Также и с телом. Рeкомендую            сдавать базовый набор гормонов и онкомаркеры, как минимум. В идеале гинетический тест. Он не дорогой. 50 листов А4 о вашем организме в деталях, оно того стоит.  Тест iGen body — это подробный анализ процессов метаболизма, которые у всех индивидуальны. Так, например, быстрое накопление подкожного жира у одного человека может происходить от      излишка жирной пищи, у другого — от углеводной, а третий получил оба признака, да еще и          организм его плохо реагирует на физическую нагрузку.</vt:lpstr>
      <vt:lpstr>2. Физическая активность.</vt:lpstr>
      <vt:lpstr>Слайд 9</vt:lpstr>
      <vt:lpstr>4. Добавки.  1. D3 - в дефиците у 99% населения, синтезируется только на солнце. Предотвращает многие виды рака, поднимает    тестостерон, настроение и многое другое.</vt:lpstr>
      <vt:lpstr>Слайд 11</vt:lpstr>
      <vt:lpstr>Слайд 12</vt:lpstr>
      <vt:lpstr>Слайд 13</vt:lpstr>
      <vt:lpstr>Слайд 14</vt:lpstr>
      <vt:lpstr>Это самый минимум. Всё, о чём я пишу -  испробовано наукой и мной.   Спасибо за просмотр.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2021-04-28T15:31:05.395</dcterms:created>
  <dc:creator>Дом</dc:creator>
  <cp:lastModifiedBy>Дом</cp:lastModifiedBy>
  <dcterms:modified xsi:type="dcterms:W3CDTF">2021-04-30T14:43:23.721</dcterms:modified>
  <cp:revision>46</cp:revision>
  <dc:title>Биохакинг</dc:title>
  <cp:version>0906.0100.01</cp:version>
</cp:coreProperties>
</file>